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52"/>
  </p:notesMasterIdLst>
  <p:sldIdLst>
    <p:sldId id="257" r:id="rId6"/>
    <p:sldId id="258" r:id="rId7"/>
    <p:sldId id="256" r:id="rId8"/>
    <p:sldId id="312" r:id="rId9"/>
    <p:sldId id="298" r:id="rId10"/>
    <p:sldId id="299" r:id="rId11"/>
    <p:sldId id="300" r:id="rId12"/>
    <p:sldId id="301" r:id="rId13"/>
    <p:sldId id="303" r:id="rId14"/>
    <p:sldId id="342" r:id="rId15"/>
    <p:sldId id="306" r:id="rId16"/>
    <p:sldId id="313" r:id="rId17"/>
    <p:sldId id="305" r:id="rId18"/>
    <p:sldId id="314" r:id="rId19"/>
    <p:sldId id="315" r:id="rId20"/>
    <p:sldId id="308" r:id="rId21"/>
    <p:sldId id="309" r:id="rId22"/>
    <p:sldId id="310" r:id="rId23"/>
    <p:sldId id="311" r:id="rId24"/>
    <p:sldId id="317" r:id="rId25"/>
    <p:sldId id="338" r:id="rId26"/>
    <p:sldId id="339" r:id="rId27"/>
    <p:sldId id="340" r:id="rId28"/>
    <p:sldId id="319" r:id="rId29"/>
    <p:sldId id="318" r:id="rId30"/>
    <p:sldId id="320" r:id="rId31"/>
    <p:sldId id="321" r:id="rId32"/>
    <p:sldId id="323" r:id="rId33"/>
    <p:sldId id="341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2" r:id="rId42"/>
    <p:sldId id="331" r:id="rId43"/>
    <p:sldId id="333" r:id="rId44"/>
    <p:sldId id="334" r:id="rId45"/>
    <p:sldId id="335" r:id="rId46"/>
    <p:sldId id="336" r:id="rId47"/>
    <p:sldId id="337" r:id="rId48"/>
    <p:sldId id="296" r:id="rId49"/>
    <p:sldId id="297" r:id="rId50"/>
    <p:sldId id="3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5205-C4B4-454F-B475-34240CB020C0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A8FDD-6FE8-4BA5-9210-2C01C58A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9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30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7944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95441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5287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1D18-892C-EE57-AB85-99C2747FD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DD20-15AF-DD97-2C66-49301DA37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C6E4-3770-E901-7778-25455D4F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9500E-6903-1717-7AF7-AADFA814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58CDF-5067-A69C-BACA-8D889721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D15F-C245-A359-2453-1230BDED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683B2-093E-FC27-6C8C-5BFF66760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2E0A6-3712-CD27-8CF5-8C9BDF30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81971-7C95-7EE5-E106-33A91864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1507-ECCB-DD14-F1DF-D71395B5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CC767-DFFB-ECF7-25C8-C850823E3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0739E-A36B-86BD-11F3-16A46C1F9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0ECED-BF26-A6BC-7725-BF972F0C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1580D-F01A-4FD2-32C6-73454635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F81B9-0350-8B49-A2ED-024D710E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1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58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43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312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83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14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867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167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00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7F71-52ED-94B7-A151-F0EA5E8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A1D2-8729-B10A-38B9-0F3E2BB9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3AA24-63B8-8B91-F9D2-827CD0A2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E9E24-C099-2812-393E-736953AB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4359-007B-2F71-7619-ACB10C8C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47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191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551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510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56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530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167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902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79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039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32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7B8D-1527-D618-892B-9E382CF1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28A64-8907-0BCA-1753-374AC0B8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48DEA-E8FF-3B29-ACDC-C1733704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0AA5A-EBFC-CB0C-450A-7B1381B0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28028-F871-1820-0CAC-3B200A7D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62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573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6836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119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388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41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5016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191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420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72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3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9064-1047-C098-34F7-F0282CC7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E881-84B4-BECB-47EA-C66611354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8EC73-814D-5238-98C4-FD16E372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6C742-3E11-D955-22E1-43B970DA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71C72-81DD-E379-9766-1A9B490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F1731-CDBC-2BA5-032C-EC20B9B4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265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3558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593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88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514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325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203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4798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8126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8767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56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6A32-3CE8-8364-F2EA-1AF0E5DF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21D3A-6ED6-C7C7-1FB3-F5A391E89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CB65F-B65F-514D-D3E4-C899C751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FAD25-FA56-FEA5-4541-8721307BB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03D2-71B9-090A-9EB1-C3E17B6B4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30E5D-8524-72B2-5163-9CA95F19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572A3-6EE9-DEBD-9573-C4D13859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CA6826-BF59-DBB3-E689-A8142859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946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306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70630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708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823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15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7437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531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1075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48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73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BB20-CAC4-8AB9-C3DC-4F1FD103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87097-AA82-6E54-E076-C901C44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99ACD-5FC7-C0F0-2176-6E173C23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B82B-B631-F7C5-DFE4-5AA66B26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C162B-16BE-E458-0921-7EA96F68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79B3EA-EA3A-8798-783C-268C5033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2B31D-C0BE-6292-5852-9305E208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8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1143-D629-A314-D798-74940B5C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9838-AF1F-F0A0-F330-F580967E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0F08C-30C9-B08D-D47C-0D776F231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C0426-B362-083B-AA2B-0DC3A0DE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FD97-500D-B452-9302-A6FDA33C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E3009-F364-EAE5-B829-01B7E065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B900-E43A-FB98-57A8-E7448372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60067-691B-7CE8-EAED-E8CB02C25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08D8D-19D6-7980-1EF6-284FCF6A7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A791C-60F2-A421-6CD8-FB99EBCE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BFB84-30F0-5ED0-8472-C5BDCF4E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EB94-6514-3D0D-E2BB-09454D5F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1B06F-A281-8DCD-1AE4-D1376704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4A95C-1E0C-D22D-5901-2E853F009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941B-822B-5D65-E265-362286A9E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7960E-13ED-4851-A9EC-E0749CB27C9B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AE93-8489-09C8-622C-BCC3E55EC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91FA-E139-52C9-4D1C-27FEB5AB1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8458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43594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55820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7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84EB-5795-9A15-C6C6-F353FBCB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random, every microRNA should hit them 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9CD913-6954-5432-4250-E8EA1FA2476D}"/>
              </a:ext>
            </a:extLst>
          </p:cNvPr>
          <p:cNvSpPr/>
          <p:nvPr/>
        </p:nvSpPr>
        <p:spPr>
          <a:xfrm>
            <a:off x="3059459" y="3198167"/>
            <a:ext cx="10438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CE8A0-B15E-0314-0ED0-A00C904CFE6E}"/>
              </a:ext>
            </a:extLst>
          </p:cNvPr>
          <p:cNvSpPr/>
          <p:nvPr/>
        </p:nvSpPr>
        <p:spPr>
          <a:xfrm>
            <a:off x="1113525" y="2232660"/>
            <a:ext cx="9733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mRNA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F21CDC-E7C9-F1CA-D054-F6B70ED08A4C}"/>
              </a:ext>
            </a:extLst>
          </p:cNvPr>
          <p:cNvSpPr/>
          <p:nvPr/>
        </p:nvSpPr>
        <p:spPr>
          <a:xfrm>
            <a:off x="3587295" y="3963321"/>
            <a:ext cx="7745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941B37-1E25-5920-7D58-6D7B658853F4}"/>
              </a:ext>
            </a:extLst>
          </p:cNvPr>
          <p:cNvCxnSpPr>
            <a:cxnSpLocks/>
          </p:cNvCxnSpPr>
          <p:nvPr/>
        </p:nvCxnSpPr>
        <p:spPr>
          <a:xfrm>
            <a:off x="2072640" y="2463492"/>
            <a:ext cx="919734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B387D-A46E-6A6D-2822-8D83840FE756}"/>
              </a:ext>
            </a:extLst>
          </p:cNvPr>
          <p:cNvCxnSpPr>
            <a:cxnSpLocks/>
          </p:cNvCxnSpPr>
          <p:nvPr/>
        </p:nvCxnSpPr>
        <p:spPr>
          <a:xfrm>
            <a:off x="4335780" y="3438851"/>
            <a:ext cx="214884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C2B1C3-6415-FAD9-44B9-0A9DDD005CA7}"/>
              </a:ext>
            </a:extLst>
          </p:cNvPr>
          <p:cNvCxnSpPr>
            <a:cxnSpLocks/>
          </p:cNvCxnSpPr>
          <p:nvPr/>
        </p:nvCxnSpPr>
        <p:spPr>
          <a:xfrm>
            <a:off x="4579620" y="4194153"/>
            <a:ext cx="396240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EFCD55D6-7658-C6D1-802F-E7E197C4C68A}"/>
              </a:ext>
            </a:extLst>
          </p:cNvPr>
          <p:cNvSpPr/>
          <p:nvPr/>
        </p:nvSpPr>
        <p:spPr>
          <a:xfrm rot="5400000">
            <a:off x="6575585" y="-2339817"/>
            <a:ext cx="244792" cy="9144002"/>
          </a:xfrm>
          <a:prstGeom prst="leftBrace">
            <a:avLst>
              <a:gd name="adj1" fmla="val 174709"/>
              <a:gd name="adj2" fmla="val 518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4D508-551F-12D6-350E-22BEE9A66090}"/>
              </a:ext>
            </a:extLst>
          </p:cNvPr>
          <p:cNvSpPr/>
          <p:nvPr/>
        </p:nvSpPr>
        <p:spPr>
          <a:xfrm>
            <a:off x="5930205" y="1727896"/>
            <a:ext cx="11088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</a:rPr>
              <a:t>~1200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</a:rPr>
              <a:t>nt</a:t>
            </a:r>
            <a:endParaRPr lang="en-US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0EBF16C-ACA9-B323-2362-F0EAB02C970E}"/>
              </a:ext>
            </a:extLst>
          </p:cNvPr>
          <p:cNvSpPr/>
          <p:nvPr/>
        </p:nvSpPr>
        <p:spPr>
          <a:xfrm rot="5400000">
            <a:off x="5270942" y="2115241"/>
            <a:ext cx="278512" cy="2122753"/>
          </a:xfrm>
          <a:prstGeom prst="leftBrace">
            <a:avLst>
              <a:gd name="adj1" fmla="val 174709"/>
              <a:gd name="adj2" fmla="val 518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252231-3037-97A1-1960-76197D9DEB6E}"/>
              </a:ext>
            </a:extLst>
          </p:cNvPr>
          <p:cNvSpPr/>
          <p:nvPr/>
        </p:nvSpPr>
        <p:spPr>
          <a:xfrm>
            <a:off x="4975860" y="2666046"/>
            <a:ext cx="8491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</a:rPr>
              <a:t>~22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</a:rPr>
              <a:t>nt</a:t>
            </a:r>
            <a:endParaRPr lang="en-US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63FDD21-D2FE-F874-FB56-E0567CC30809}"/>
              </a:ext>
            </a:extLst>
          </p:cNvPr>
          <p:cNvSpPr/>
          <p:nvPr/>
        </p:nvSpPr>
        <p:spPr>
          <a:xfrm rot="16200000">
            <a:off x="4664804" y="4229460"/>
            <a:ext cx="194812" cy="427301"/>
          </a:xfrm>
          <a:prstGeom prst="leftBrace">
            <a:avLst>
              <a:gd name="adj1" fmla="val 15074"/>
              <a:gd name="adj2" fmla="val 518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CBBFFB-91DF-EE54-A48A-684123A9677B}"/>
              </a:ext>
            </a:extLst>
          </p:cNvPr>
          <p:cNvSpPr/>
          <p:nvPr/>
        </p:nvSpPr>
        <p:spPr>
          <a:xfrm>
            <a:off x="4402560" y="4461532"/>
            <a:ext cx="7192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</a:rPr>
              <a:t>~8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</a:rPr>
              <a:t>nt</a:t>
            </a:r>
            <a:endParaRPr lang="en-US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CD0076-18EA-2D35-74D9-5B4C72C53DFF}"/>
              </a:ext>
            </a:extLst>
          </p:cNvPr>
          <p:cNvSpPr/>
          <p:nvPr/>
        </p:nvSpPr>
        <p:spPr>
          <a:xfrm>
            <a:off x="8071945" y="4194153"/>
            <a:ext cx="1382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91%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0E4CA0-F2B5-FA71-4C99-05D38ED7580A}"/>
              </a:ext>
            </a:extLst>
          </p:cNvPr>
          <p:cNvSpPr/>
          <p:nvPr/>
        </p:nvSpPr>
        <p:spPr>
          <a:xfrm>
            <a:off x="7620069" y="4994932"/>
            <a:ext cx="44680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miRNA hit random mRNA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1C24B2-8463-4CB8-1192-8B472CA8037E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824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622C-FF97-F710-E798-AD7BE2FD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46197-00F3-CA16-2A54-509725D2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146" y="1879503"/>
            <a:ext cx="5040142" cy="404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E48C9-0350-295D-82B9-AF420B01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012" y="1256322"/>
            <a:ext cx="3124487" cy="2506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148EE9-662F-0EB7-ECDA-BCC065D524E2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501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EEC6D-07BB-964A-9417-BF16F94A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494"/>
            <a:ext cx="10515600" cy="1325563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483B76-5695-CAA2-C5A7-03B40C4316E2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48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glitter pattern="hexagon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E6137-BD83-0306-660A-FF70625F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1" y="250238"/>
            <a:ext cx="5399398" cy="2159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0B121-2989-A901-74BB-EBB2DD27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00" y="1486002"/>
            <a:ext cx="6300000" cy="458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1ECE9-578B-98F2-8CB8-854B903B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61" y="2265818"/>
            <a:ext cx="10390476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2F8EF-E974-764C-70D0-BCC3C4DBA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39" y="6342076"/>
            <a:ext cx="11339857" cy="5159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B2F810-795F-CC26-E71C-B68A69F96170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656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0CE-13EF-21F2-5983-0A95853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do to archive this goal?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6691-C84D-D558-4FE2-695C41E0A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Creation a seed or genes</a:t>
            </a:r>
          </a:p>
          <a:p>
            <a:r>
              <a:rPr lang="en-US" dirty="0"/>
              <a:t>Recompile the microRNA metadata on a practical accessible way</a:t>
            </a:r>
          </a:p>
          <a:p>
            <a:r>
              <a:rPr lang="en-US" dirty="0"/>
              <a:t>Integrate the microRNA data with the genes</a:t>
            </a:r>
          </a:p>
          <a:p>
            <a:r>
              <a:rPr lang="en-US" dirty="0"/>
              <a:t>Select the gene and microRNA players</a:t>
            </a:r>
          </a:p>
          <a:p>
            <a:r>
              <a:rPr lang="en-US" dirty="0"/>
              <a:t>Generate the model with selected genes and microRNA</a:t>
            </a:r>
          </a:p>
          <a:p>
            <a:r>
              <a:rPr lang="en-US" dirty="0"/>
              <a:t>Validation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73EF8-A8D2-CD48-CD78-5B81601F0D6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4980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8A3B-75A9-E84A-C7F5-831F5FDD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sz="4400" dirty="0"/>
              <a:t>Differential expression analysis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8FB047-4EA8-F5C5-1750-CCE117E0436A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546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E3DC-5274-D723-2BD0-F50FEC63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980674-82F6-035D-98A0-DE19418CA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23903"/>
              </p:ext>
            </p:extLst>
          </p:nvPr>
        </p:nvGraphicFramePr>
        <p:xfrm>
          <a:off x="838200" y="2759075"/>
          <a:ext cx="10515600" cy="260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4285689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51385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226888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858309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36807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N.Experiments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non-healty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33962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8397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3210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2135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26816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B83D0C2-0DF2-F1F4-D1D3-798FFD164BB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820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547F-7D71-1CDA-5A14-984F1D5E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87ECB5-A4E4-069B-1D87-E04EE7C6D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705265"/>
              </p:ext>
            </p:extLst>
          </p:nvPr>
        </p:nvGraphicFramePr>
        <p:xfrm>
          <a:off x="638175" y="2282825"/>
          <a:ext cx="10915650" cy="260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702">
                  <a:extLst>
                    <a:ext uri="{9D8B030D-6E8A-4147-A177-3AD203B41FA5}">
                      <a16:colId xmlns:a16="http://schemas.microsoft.com/office/drawing/2014/main" val="3426105795"/>
                    </a:ext>
                  </a:extLst>
                </a:gridCol>
                <a:gridCol w="882923">
                  <a:extLst>
                    <a:ext uri="{9D8B030D-6E8A-4147-A177-3AD203B41FA5}">
                      <a16:colId xmlns:a16="http://schemas.microsoft.com/office/drawing/2014/main" val="3721719030"/>
                    </a:ext>
                  </a:extLst>
                </a:gridCol>
                <a:gridCol w="691620">
                  <a:extLst>
                    <a:ext uri="{9D8B030D-6E8A-4147-A177-3AD203B41FA5}">
                      <a16:colId xmlns:a16="http://schemas.microsoft.com/office/drawing/2014/main" val="3829058436"/>
                    </a:ext>
                  </a:extLst>
                </a:gridCol>
                <a:gridCol w="813330">
                  <a:extLst>
                    <a:ext uri="{9D8B030D-6E8A-4147-A177-3AD203B41FA5}">
                      <a16:colId xmlns:a16="http://schemas.microsoft.com/office/drawing/2014/main" val="2852891582"/>
                    </a:ext>
                  </a:extLst>
                </a:gridCol>
                <a:gridCol w="7077075">
                  <a:extLst>
                    <a:ext uri="{9D8B030D-6E8A-4147-A177-3AD203B41FA5}">
                      <a16:colId xmlns:a16="http://schemas.microsoft.com/office/drawing/2014/main" val="422468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 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Samples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Min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Max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712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GSE152558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Tharakan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R.,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Piao, Y., Gorospe, M.,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620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GSE164471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Tumasian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III, R. A., Harish, A., Kundu, G., Yang, J. H.,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Gonzalez-Freire, M., ...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954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GSE157585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&gt;65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Kulkarni, A. S., Peck, B. D., Walton, R. G., Kern, P. A., Mar, J. C., Windham, S. T., ... &amp; Peterson, C. A. (2020).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219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GSE87105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Mercken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E. M., Capri,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Carboneau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B. A., Conte,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Heidler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J., Santoro, A., ... &amp; de Cabo, R. (2017)..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401247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8D2C9B0-8FA9-C07C-E5D6-5231E6275167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1708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D887B-3AFA-6780-9AD4-20158F67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3" y="643466"/>
            <a:ext cx="7846574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DD7BF-ED34-ECBF-7D88-8725D5A3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5" y="2140875"/>
            <a:ext cx="2032550" cy="223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BCC01-1335-28BC-5FC0-F44189A9A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329" y="2140875"/>
            <a:ext cx="2841642" cy="2462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73A75-FC12-E7CF-AC6F-FDA3016D9F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715" y="2014833"/>
            <a:ext cx="2226710" cy="2359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1173B-F8DC-39E3-EF77-6B4D695BE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6" y="5978461"/>
            <a:ext cx="10092568" cy="7708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D27717-E213-487A-C4E7-5FF9B8F73E71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3097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873C-3748-D270-F2BB-45C7F630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29C9-C255-4A45-FA75-980407D637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Quality evaluation: </a:t>
            </a:r>
            <a:r>
              <a:rPr lang="en-US" b="1" dirty="0" err="1"/>
              <a:t>FastQC</a:t>
            </a:r>
            <a:endParaRPr lang="en-US" b="1" dirty="0"/>
          </a:p>
          <a:p>
            <a:r>
              <a:rPr lang="en-US" sz="2400" dirty="0"/>
              <a:t>Trimming adapters: </a:t>
            </a:r>
            <a:r>
              <a:rPr lang="en-US" b="1" dirty="0" err="1"/>
              <a:t>cutadapt</a:t>
            </a:r>
            <a:endParaRPr lang="en-US" b="1" dirty="0"/>
          </a:p>
          <a:p>
            <a:r>
              <a:rPr lang="en-US" sz="2400" dirty="0"/>
              <a:t>Pseudo alignment: </a:t>
            </a:r>
            <a:r>
              <a:rPr lang="en-US" b="1" dirty="0" err="1"/>
              <a:t>Kallisto</a:t>
            </a:r>
            <a:endParaRPr lang="en-US" b="1" dirty="0"/>
          </a:p>
          <a:p>
            <a:r>
              <a:rPr lang="en-US" sz="2400" dirty="0"/>
              <a:t>Mapping to Ensemble: 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GRCh38.p13 </a:t>
            </a:r>
          </a:p>
          <a:p>
            <a:r>
              <a:rPr lang="en-US" sz="2400" dirty="0"/>
              <a:t>Differential expression: </a:t>
            </a:r>
            <a:r>
              <a:rPr lang="en-US" b="1" dirty="0"/>
              <a:t>DESeq2</a:t>
            </a:r>
          </a:p>
          <a:p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Pathway analysis: </a:t>
            </a:r>
            <a:r>
              <a:rPr lang="en-US" sz="2800" b="1" strike="noStrike" spc="-1" dirty="0" err="1">
                <a:solidFill>
                  <a:srgbClr val="000000"/>
                </a:solidFill>
                <a:latin typeface="Calibri"/>
              </a:rPr>
              <a:t>gseapy</a:t>
            </a:r>
            <a:endParaRPr lang="en-US" sz="2800" b="1" strike="noStrike" spc="-1" dirty="0">
              <a:solidFill>
                <a:srgbClr val="000000"/>
              </a:solidFill>
              <a:latin typeface="Calibri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81E14-403F-943F-5697-8C1B9674D4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Adjusted P-value: </a:t>
            </a:r>
            <a:r>
              <a:rPr lang="en-US" b="1" dirty="0"/>
              <a:t>0.1</a:t>
            </a:r>
          </a:p>
          <a:p>
            <a:r>
              <a:rPr lang="en-US" dirty="0"/>
              <a:t>Log-Fold Change: </a:t>
            </a:r>
            <a:r>
              <a:rPr lang="en-US" b="1" dirty="0"/>
              <a:t>1.0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A3F4E-C824-946A-63E8-16390F55C75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8814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831960" y="2320560"/>
            <a:ext cx="8571240" cy="175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Computational approaches for the therapeutic target discovery to ame-liorate muscle wasting during aging and disease </a:t>
            </a:r>
            <a:endParaRPr kumimoji="0" lang="en-IE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831960" y="4407480"/>
            <a:ext cx="7687440" cy="115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Msc Karen Guerrero Vazquez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Katarzyna Whysall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Pilib O Broin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4081E2-733A-7808-5871-E25C819A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expressed genes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3E30D7B-82C0-8C16-DFD6-A01A6EF4F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83698" y="4834538"/>
            <a:ext cx="1830929" cy="1203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YM – 4 </a:t>
            </a:r>
          </a:p>
          <a:p>
            <a:r>
              <a:rPr lang="en-US" dirty="0"/>
              <a:t>MO – 40</a:t>
            </a:r>
          </a:p>
          <a:p>
            <a:r>
              <a:rPr lang="en-US" dirty="0"/>
              <a:t>YO – 207 </a:t>
            </a:r>
          </a:p>
        </p:txBody>
      </p: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FF837A0E-CEF3-3FA1-C743-BBF168A2C5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56033204"/>
              </p:ext>
            </p:extLst>
          </p:nvPr>
        </p:nvGraphicFramePr>
        <p:xfrm>
          <a:off x="838200" y="1786538"/>
          <a:ext cx="5272316" cy="474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2133979435"/>
                    </a:ext>
                  </a:extLst>
                </a:gridCol>
                <a:gridCol w="1277258">
                  <a:extLst>
                    <a:ext uri="{9D8B030D-6E8A-4147-A177-3AD203B41FA5}">
                      <a16:colId xmlns:a16="http://schemas.microsoft.com/office/drawing/2014/main" val="4226531804"/>
                    </a:ext>
                  </a:extLst>
                </a:gridCol>
                <a:gridCol w="1291771">
                  <a:extLst>
                    <a:ext uri="{9D8B030D-6E8A-4147-A177-3AD203B41FA5}">
                      <a16:colId xmlns:a16="http://schemas.microsoft.com/office/drawing/2014/main" val="4086266998"/>
                    </a:ext>
                  </a:extLst>
                </a:gridCol>
                <a:gridCol w="1204687">
                  <a:extLst>
                    <a:ext uri="{9D8B030D-6E8A-4147-A177-3AD203B41FA5}">
                      <a16:colId xmlns:a16="http://schemas.microsoft.com/office/drawing/2014/main" val="724593477"/>
                    </a:ext>
                  </a:extLst>
                </a:gridCol>
              </a:tblGrid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Experiment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Evaluation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Regulation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n Genes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49399996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GSE152558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419150780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GSE152558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15039631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GSE157585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67547928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GSE157585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55581402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739476764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101791856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083143361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1939936144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09373783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97232954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GSE23527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75749766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GSE23527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666265615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GSE875105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YO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742194128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GSE875105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366393644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GSE875105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YO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Down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177391615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82A06031-DD4D-2EF8-B49A-484314E6467C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3" name="Picture 2" descr="A picture containing text, diagram, circle&#10;&#10;Description automatically generated">
            <a:extLst>
              <a:ext uri="{FF2B5EF4-FFF2-40B4-BE49-F238E27FC236}">
                <a16:creationId xmlns:a16="http://schemas.microsoft.com/office/drawing/2014/main" id="{7AE9E3ED-5D73-EF35-9A4A-7EAD91B5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45" y="1617870"/>
            <a:ext cx="4875005" cy="48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9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DE23EB-04D4-0A6B-2EAF-AE5946EC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Young to middle age</a:t>
            </a:r>
          </a:p>
        </p:txBody>
      </p:sp>
      <p:pic>
        <p:nvPicPr>
          <p:cNvPr id="7" name="Picture 514">
            <a:extLst>
              <a:ext uri="{FF2B5EF4-FFF2-40B4-BE49-F238E27FC236}">
                <a16:creationId xmlns:a16="http://schemas.microsoft.com/office/drawing/2014/main" id="{06A84618-EEAA-B217-54D2-500F943285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t="6762"/>
          <a:stretch/>
        </p:blipFill>
        <p:spPr>
          <a:xfrm>
            <a:off x="1313678" y="1923865"/>
            <a:ext cx="9564643" cy="4154858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F6A61D-CE34-B6CD-81A6-B433F0D6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90013"/>
            <a:ext cx="1161701" cy="1276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68209-BC62-8AF6-3924-9A470433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057" y="276887"/>
            <a:ext cx="1624137" cy="14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DE23EB-04D4-0A6B-2EAF-AE5946EC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age to 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68209-BC62-8AF6-3924-9A470433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057" y="276887"/>
            <a:ext cx="1624137" cy="1407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4A0EF-24F8-3AEC-2BF6-42FE9BC703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0631" y="244785"/>
            <a:ext cx="1247369" cy="132169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3DF846-933A-9787-F890-867AB2D7BB3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1083" t="7756" r="-1083" b="-304"/>
          <a:stretch/>
        </p:blipFill>
        <p:spPr>
          <a:xfrm>
            <a:off x="838200" y="2332564"/>
            <a:ext cx="10515600" cy="333745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572017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DE23EB-04D4-0A6B-2EAF-AE5946EC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Young to 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F6A61D-CE34-B6CD-81A6-B433F0D6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90013"/>
            <a:ext cx="1161701" cy="1276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4A0EF-24F8-3AEC-2BF6-42FE9BC703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20631" y="244785"/>
            <a:ext cx="1247369" cy="1321696"/>
          </a:xfrm>
          <a:prstGeom prst="rect">
            <a:avLst/>
          </a:prstGeom>
        </p:spPr>
      </p:pic>
      <p:pic>
        <p:nvPicPr>
          <p:cNvPr id="7" name="Picture 500">
            <a:extLst>
              <a:ext uri="{FF2B5EF4-FFF2-40B4-BE49-F238E27FC236}">
                <a16:creationId xmlns:a16="http://schemas.microsoft.com/office/drawing/2014/main" id="{45288A8E-BDCD-9F6B-113B-A71F8E3D19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rcRect t="7505"/>
          <a:stretch/>
        </p:blipFill>
        <p:spPr>
          <a:xfrm>
            <a:off x="838200" y="2332671"/>
            <a:ext cx="10515600" cy="333724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5983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1DD7BF-ED34-ECBF-7D88-8725D5A3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9" y="1609581"/>
            <a:ext cx="2032550" cy="223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BCC01-1335-28BC-5FC0-F44189A9A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79" y="4395860"/>
            <a:ext cx="2841642" cy="2462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73A75-FC12-E7CF-AC6F-FDA3016D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3551" y="1483539"/>
            <a:ext cx="2226710" cy="23593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A66B9D-651C-901A-2D41-CF93D1C787D7}"/>
              </a:ext>
            </a:extLst>
          </p:cNvPr>
          <p:cNvCxnSpPr/>
          <p:nvPr/>
        </p:nvCxnSpPr>
        <p:spPr>
          <a:xfrm>
            <a:off x="1436914" y="5626930"/>
            <a:ext cx="3222172" cy="0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FA86AD-A689-FF8B-6A5A-C6EB3A2AA2D9}"/>
              </a:ext>
            </a:extLst>
          </p:cNvPr>
          <p:cNvCxnSpPr>
            <a:cxnSpLocks/>
          </p:cNvCxnSpPr>
          <p:nvPr/>
        </p:nvCxnSpPr>
        <p:spPr>
          <a:xfrm>
            <a:off x="3048000" y="2726256"/>
            <a:ext cx="6518658" cy="0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E55B69-540E-D70B-42A7-5E46B428E2E5}"/>
              </a:ext>
            </a:extLst>
          </p:cNvPr>
          <p:cNvCxnSpPr/>
          <p:nvPr/>
        </p:nvCxnSpPr>
        <p:spPr>
          <a:xfrm>
            <a:off x="7524734" y="5605159"/>
            <a:ext cx="3222172" cy="0"/>
          </a:xfrm>
          <a:prstGeom prst="line">
            <a:avLst/>
          </a:prstGeom>
          <a:ln w="76200"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BE77E02C-AB28-89FB-C18C-D4275D53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 during aging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344C68-CF22-211A-6CDF-320F323199B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247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E2CD32-1F8F-DCDA-47A8-36299A4B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 with this data?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B1E5D-16EA-0CEF-3092-B3A8FB578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with the future model</a:t>
            </a:r>
          </a:p>
          <a:p>
            <a:r>
              <a:rPr lang="en-US" dirty="0"/>
              <a:t>Experimental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E14B0-1248-E386-1FB5-DB7D44E13BF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441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6D6CBE-4626-61C2-3415-CA851038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0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err="1"/>
              <a:t>miRKatDB</a:t>
            </a:r>
            <a:r>
              <a:rPr lang="en-US" sz="4400" dirty="0"/>
              <a:t>: An integrated resource for microRNA data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091CE-AFC1-D569-410C-4F6214D856B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558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FE4F-6C17-C46B-7C8F-BC1A1C47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7B38-CC4E-A68C-F9E7-3F79ACCC01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E9240-0B6F-1412-9D8E-1C31E119D9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R="0" algn="l" rtl="0"/>
            <a:r>
              <a:rPr lang="en-US" dirty="0"/>
              <a:t>Total binding registers:              15,436,301</a:t>
            </a:r>
          </a:p>
          <a:p>
            <a:pPr lvl="1"/>
            <a:r>
              <a:rPr lang="en-US" sz="2800" dirty="0" err="1"/>
              <a:t>mirTarBase</a:t>
            </a:r>
            <a:r>
              <a:rPr lang="en-US" sz="2800" dirty="0"/>
              <a:t>     7,694 </a:t>
            </a:r>
          </a:p>
          <a:p>
            <a:pPr lvl="1"/>
            <a:r>
              <a:rPr lang="en-US" sz="2800" dirty="0" err="1"/>
              <a:t>mirWalk</a:t>
            </a:r>
            <a:r>
              <a:rPr lang="en-US" sz="2800" dirty="0"/>
              <a:t>     15,428,606</a:t>
            </a:r>
          </a:p>
          <a:p>
            <a:pPr lvl="1"/>
            <a:r>
              <a:rPr lang="en-US" sz="2800" dirty="0" err="1"/>
              <a:t>hsa</a:t>
            </a:r>
            <a:r>
              <a:rPr lang="en-US" sz="2800" dirty="0"/>
              <a:t>	12,526,887</a:t>
            </a:r>
          </a:p>
          <a:p>
            <a:pPr marR="0" algn="l" rtl="0"/>
            <a:r>
              <a:rPr lang="en-US" dirty="0"/>
              <a:t>miRNAs:                                          5,277</a:t>
            </a:r>
          </a:p>
          <a:p>
            <a:pPr lvl="1"/>
            <a:r>
              <a:rPr lang="en-US" sz="2800" dirty="0" err="1"/>
              <a:t>hsa</a:t>
            </a:r>
            <a:r>
              <a:rPr lang="en-US" sz="2800" dirty="0"/>
              <a:t>	2673</a:t>
            </a:r>
          </a:p>
          <a:p>
            <a:pPr marL="0" marR="0" indent="0">
              <a:buNone/>
            </a:pPr>
            <a:endParaRPr lang="en-US" dirty="0"/>
          </a:p>
          <a:p>
            <a:pPr marR="0" algn="l" rtl="0"/>
            <a:r>
              <a:rPr lang="en-US" dirty="0"/>
              <a:t>Combinations miRNAs-Target:    8,800,625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5B3AD-D374-BAD4-AE1A-6F1DB77E4870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218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0F60E3-A832-7F41-5508-F69B8817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77C213-754B-B766-0666-EA3563B43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296283"/>
              </p:ext>
            </p:extLst>
          </p:nvPr>
        </p:nvGraphicFramePr>
        <p:xfrm>
          <a:off x="838200" y="2580368"/>
          <a:ext cx="10860315" cy="3364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592">
                  <a:extLst>
                    <a:ext uri="{9D8B030D-6E8A-4147-A177-3AD203B41FA5}">
                      <a16:colId xmlns:a16="http://schemas.microsoft.com/office/drawing/2014/main" val="2328242827"/>
                    </a:ext>
                  </a:extLst>
                </a:gridCol>
                <a:gridCol w="886014">
                  <a:extLst>
                    <a:ext uri="{9D8B030D-6E8A-4147-A177-3AD203B41FA5}">
                      <a16:colId xmlns:a16="http://schemas.microsoft.com/office/drawing/2014/main" val="1908620008"/>
                    </a:ext>
                  </a:extLst>
                </a:gridCol>
                <a:gridCol w="903907">
                  <a:extLst>
                    <a:ext uri="{9D8B030D-6E8A-4147-A177-3AD203B41FA5}">
                      <a16:colId xmlns:a16="http://schemas.microsoft.com/office/drawing/2014/main" val="3809148070"/>
                    </a:ext>
                  </a:extLst>
                </a:gridCol>
                <a:gridCol w="1598224">
                  <a:extLst>
                    <a:ext uri="{9D8B030D-6E8A-4147-A177-3AD203B41FA5}">
                      <a16:colId xmlns:a16="http://schemas.microsoft.com/office/drawing/2014/main" val="3842689140"/>
                    </a:ext>
                  </a:extLst>
                </a:gridCol>
                <a:gridCol w="1820118">
                  <a:extLst>
                    <a:ext uri="{9D8B030D-6E8A-4147-A177-3AD203B41FA5}">
                      <a16:colId xmlns:a16="http://schemas.microsoft.com/office/drawing/2014/main" val="1037855613"/>
                    </a:ext>
                  </a:extLst>
                </a:gridCol>
                <a:gridCol w="1533802">
                  <a:extLst>
                    <a:ext uri="{9D8B030D-6E8A-4147-A177-3AD203B41FA5}">
                      <a16:colId xmlns:a16="http://schemas.microsoft.com/office/drawing/2014/main" val="2596344809"/>
                    </a:ext>
                  </a:extLst>
                </a:gridCol>
                <a:gridCol w="710644">
                  <a:extLst>
                    <a:ext uri="{9D8B030D-6E8A-4147-A177-3AD203B41FA5}">
                      <a16:colId xmlns:a16="http://schemas.microsoft.com/office/drawing/2014/main" val="3321728442"/>
                    </a:ext>
                  </a:extLst>
                </a:gridCol>
                <a:gridCol w="1566014">
                  <a:extLst>
                    <a:ext uri="{9D8B030D-6E8A-4147-A177-3AD203B41FA5}">
                      <a16:colId xmlns:a16="http://schemas.microsoft.com/office/drawing/2014/main" val="107863698"/>
                    </a:ext>
                  </a:extLst>
                </a:gridCol>
              </a:tblGrid>
              <a:tr h="791260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Database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year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Cites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PubmedID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 Content</a:t>
                      </a:r>
                      <a:endParaRPr lang="en-US" sz="2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Prediction Algorithm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API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API alternative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3674842727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miRBase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2014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2368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24275495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General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3024845174"/>
                  </a:ext>
                </a:extLst>
              </a:tr>
              <a:tr h="791260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miRWalk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2011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830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21605702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Predicted miRNA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Yes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342493859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miRTarBase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2010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563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21071411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General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1167241980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miRDB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2020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374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 dirty="0">
                          <a:effectLst/>
                        </a:rPr>
                        <a:t>31504780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Expression 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Yes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NO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Yes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1220876983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DIANAmiTED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2022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34469540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Expression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NA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92963871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02313EA-C45F-4261-1488-14CCAB08E8F7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0905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72B6-C7BC-C076-1594-FD213947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Classification of miRNA databases.</a:t>
            </a:r>
            <a:endParaRPr lang="en-US" dirty="0"/>
          </a:p>
        </p:txBody>
      </p:sp>
      <p:pic>
        <p:nvPicPr>
          <p:cNvPr id="1026" name="Picture 2" descr="Classification of miRNA databases.">
            <a:extLst>
              <a:ext uri="{FF2B5EF4-FFF2-40B4-BE49-F238E27FC236}">
                <a16:creationId xmlns:a16="http://schemas.microsoft.com/office/drawing/2014/main" id="{401BB6A9-F0E4-EC2B-6F01-24F857B7A7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13" y="1690688"/>
            <a:ext cx="71635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3BCF957-DE6C-0DAB-D488-E412E3FBC4B3}"/>
              </a:ext>
            </a:extLst>
          </p:cNvPr>
          <p:cNvSpPr/>
          <p:nvPr/>
        </p:nvSpPr>
        <p:spPr>
          <a:xfrm>
            <a:off x="4978400" y="1413164"/>
            <a:ext cx="2225964" cy="18934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58D8C1-9AA3-BD40-88BB-1D30F12AA1B9}"/>
              </a:ext>
            </a:extLst>
          </p:cNvPr>
          <p:cNvSpPr/>
          <p:nvPr/>
        </p:nvSpPr>
        <p:spPr>
          <a:xfrm>
            <a:off x="7604205" y="3054567"/>
            <a:ext cx="2225964" cy="18934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5E4A73-70B1-35A2-27E6-9D7E92E90736}"/>
              </a:ext>
            </a:extLst>
          </p:cNvPr>
          <p:cNvSpPr/>
          <p:nvPr/>
        </p:nvSpPr>
        <p:spPr>
          <a:xfrm>
            <a:off x="4978400" y="4418446"/>
            <a:ext cx="2225964" cy="1893454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B9EE5-0C1B-59CA-3120-C363B9A422C9}"/>
              </a:ext>
            </a:extLst>
          </p:cNvPr>
          <p:cNvSpPr txBox="1"/>
          <p:nvPr/>
        </p:nvSpPr>
        <p:spPr>
          <a:xfrm>
            <a:off x="0" y="63119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Aghaee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-Bakhtiari,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Seyed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Hamid, Ehsan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Arefian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Pierre Lau. "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miRandb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resource of online services for miRNA research."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Briefings in bioinformatics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19.2 (2018): 254-262.</a:t>
            </a:r>
            <a:endParaRPr lang="en-US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2942FB-8681-1E11-2593-B81DC7EA4B05}"/>
              </a:ext>
            </a:extLst>
          </p:cNvPr>
          <p:cNvSpPr/>
          <p:nvPr/>
        </p:nvSpPr>
        <p:spPr>
          <a:xfrm>
            <a:off x="3184554" y="4001294"/>
            <a:ext cx="2225964" cy="1893454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7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072E14-18EA-62D0-7250-9C888794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2926" y="557444"/>
            <a:ext cx="10972440" cy="609398"/>
          </a:xfrm>
        </p:spPr>
        <p:txBody>
          <a:bodyPr/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7A8CE5B-CDD3-20BB-E67B-11B1822AD41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2924246"/>
            <a:ext cx="10972440" cy="265919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Introduction to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Objective of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Differential expression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New database to easer access to microRNA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Network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87908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FEE1-A6B3-0FBD-15BF-322E84C7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31C1-6A01-6FE6-1286-5AC50F1BD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09FE1-9039-7658-7DF1-920F062D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825625"/>
            <a:ext cx="3397770" cy="4869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6027E-BFC0-A28B-5BD0-7F106DF7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90" y="1920443"/>
            <a:ext cx="4283448" cy="4679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D4373A-17A0-C18A-8E1B-5A78EE49C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553" y="2187644"/>
            <a:ext cx="3059916" cy="1259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827B6-F7A9-D3D3-CFF4-3B7835F5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511" y="4546543"/>
            <a:ext cx="2880000" cy="90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A7A98D-DB74-88D3-FB34-E2F718535252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7219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C87A-C777-433A-66EC-4DEADF12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FC08BF-2FCE-3034-D706-9BE794BF1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978" y="1825625"/>
            <a:ext cx="7032043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6B9293-2465-C253-F7C5-B0AB1370CC2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6129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FE9B-D880-AD9A-C312-25052EF8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of </a:t>
            </a:r>
            <a:r>
              <a:rPr lang="en-US" dirty="0" err="1"/>
              <a:t>miRKatDB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FBE19-CD51-4805-3631-AFA73D38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Hosted 49155 microRNAs</a:t>
            </a:r>
          </a:p>
          <a:p>
            <a:r>
              <a:rPr lang="en-US" dirty="0"/>
              <a:t>22,267,896 Interactions (including transcription factors)</a:t>
            </a:r>
          </a:p>
          <a:p>
            <a:r>
              <a:rPr lang="en-US" dirty="0"/>
              <a:t>8 Databases integrated</a:t>
            </a:r>
          </a:p>
          <a:p>
            <a:r>
              <a:rPr lang="en-US" dirty="0"/>
              <a:t>Hosted on </a:t>
            </a:r>
            <a:r>
              <a:rPr lang="en-US" dirty="0" err="1"/>
              <a:t>CloudIX</a:t>
            </a:r>
            <a:r>
              <a:rPr lang="en-US" dirty="0"/>
              <a:t> on IP 185.175.171.169</a:t>
            </a:r>
          </a:p>
          <a:p>
            <a:r>
              <a:rPr lang="en-US" dirty="0"/>
              <a:t>2836.3 MB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2DEA29-656B-6557-7765-51AA1DD048A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2687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066A-03B2-C974-E232-93FBC9D3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with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E304F-5620-642A-7D5F-8082B61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databases</a:t>
            </a:r>
          </a:p>
          <a:p>
            <a:pPr lvl="1"/>
            <a:r>
              <a:rPr lang="en-US" dirty="0" err="1"/>
              <a:t>MirGeneDB</a:t>
            </a:r>
            <a:r>
              <a:rPr lang="en-US" dirty="0"/>
              <a:t> 2.0</a:t>
            </a:r>
          </a:p>
          <a:p>
            <a:pPr lvl="1"/>
            <a:r>
              <a:rPr lang="en-US" dirty="0" err="1"/>
              <a:t>MiREDiBase</a:t>
            </a:r>
            <a:endParaRPr lang="en-US" dirty="0"/>
          </a:p>
          <a:p>
            <a:r>
              <a:rPr lang="en-US" dirty="0"/>
              <a:t>Add expression and function if no API or alternatives found</a:t>
            </a:r>
          </a:p>
          <a:p>
            <a:r>
              <a:rPr lang="en-US" dirty="0"/>
              <a:t>Add API to the easy access of the database. </a:t>
            </a:r>
          </a:p>
          <a:p>
            <a:r>
              <a:rPr lang="en-US" dirty="0"/>
              <a:t>Add NLM to ask queries in natural language.</a:t>
            </a:r>
          </a:p>
          <a:p>
            <a:r>
              <a:rPr lang="en-US" dirty="0"/>
              <a:t>Complete documentation of the structure and queries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70447-822D-93C0-18E5-FAEEC02F7E5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3139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A16E36-A229-1F90-CCFF-C8FF6838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0325"/>
            <a:ext cx="10515600" cy="1325563"/>
          </a:xfrm>
        </p:spPr>
        <p:txBody>
          <a:bodyPr/>
          <a:lstStyle/>
          <a:p>
            <a:r>
              <a:rPr lang="en-US" sz="4400" dirty="0"/>
              <a:t>Network analysis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A4C99E-2979-5331-2B70-74E347188DFD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217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B4CB-EE1B-ADE9-47C6-24ECFA21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DE genes and microRNAs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DEBC5-DA64-9637-3493-5909D886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56" y="2056050"/>
            <a:ext cx="5819487" cy="403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C77B05-BBE5-D45F-4B18-E0EF098283FD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9620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FD3E-C592-C9FE-5723-C5D47301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AEC63-B50F-9544-5E71-C64FE606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" y="2730336"/>
            <a:ext cx="1904258" cy="1904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6EDBD-2701-113E-C307-6CA9638C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019" y="2171745"/>
            <a:ext cx="3240222" cy="3240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65BD7-3FD6-2A89-9B9B-5FAF3A838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475" y="2712194"/>
            <a:ext cx="2159325" cy="2159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0C8083-276E-D460-16E9-8DD9D5CE80A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F5B816B-7BAB-B41B-CC4E-7CD662191FBC}"/>
              </a:ext>
            </a:extLst>
          </p:cNvPr>
          <p:cNvSpPr/>
          <p:nvPr/>
        </p:nvSpPr>
        <p:spPr>
          <a:xfrm>
            <a:off x="3263461" y="3429000"/>
            <a:ext cx="864066" cy="52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547A9EB-4981-DDE1-CAFA-F8C8A5B90FC1}"/>
              </a:ext>
            </a:extLst>
          </p:cNvPr>
          <p:cNvSpPr/>
          <p:nvPr/>
        </p:nvSpPr>
        <p:spPr>
          <a:xfrm>
            <a:off x="7601967" y="3527603"/>
            <a:ext cx="864066" cy="52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39AF2-2329-5E19-C433-FDE6480200D7}"/>
              </a:ext>
            </a:extLst>
          </p:cNvPr>
          <p:cNvSpPr/>
          <p:nvPr/>
        </p:nvSpPr>
        <p:spPr>
          <a:xfrm>
            <a:off x="514483" y="4950302"/>
            <a:ext cx="1683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E335B-2F80-AD3B-033B-E67B1E8FE8E2}"/>
              </a:ext>
            </a:extLst>
          </p:cNvPr>
          <p:cNvSpPr/>
          <p:nvPr/>
        </p:nvSpPr>
        <p:spPr>
          <a:xfrm>
            <a:off x="4731290" y="4969695"/>
            <a:ext cx="2178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miRKat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6752DB-81ED-F8CA-EF66-95090925E828}"/>
              </a:ext>
            </a:extLst>
          </p:cNvPr>
          <p:cNvSpPr/>
          <p:nvPr/>
        </p:nvSpPr>
        <p:spPr>
          <a:xfrm>
            <a:off x="9174317" y="4969695"/>
            <a:ext cx="21996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36355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BD3D57-C8A8-DCA9-E373-6A276450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art: </a:t>
            </a:r>
            <a:r>
              <a:rPr lang="en-US" dirty="0" err="1"/>
              <a:t>miRNet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3432F-467F-B983-3476-9812C3D6C5B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2052" name="Picture 4" descr="miRNet">
            <a:extLst>
              <a:ext uri="{FF2B5EF4-FFF2-40B4-BE49-F238E27FC236}">
                <a16:creationId xmlns:a16="http://schemas.microsoft.com/office/drawing/2014/main" id="{44B2344C-C3B5-E054-4FBA-F2B71FE04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733" y="321318"/>
            <a:ext cx="1457892" cy="148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na-seq">
            <a:extLst>
              <a:ext uri="{FF2B5EF4-FFF2-40B4-BE49-F238E27FC236}">
                <a16:creationId xmlns:a16="http://schemas.microsoft.com/office/drawing/2014/main" id="{3AD48A84-DA83-F6F6-A737-F8AC88FA9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0" y="2157689"/>
            <a:ext cx="10583840" cy="33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D88D3F-0582-C8A4-F62B-242E397FE549}"/>
              </a:ext>
            </a:extLst>
          </p:cNvPr>
          <p:cNvSpPr txBox="1"/>
          <p:nvPr/>
        </p:nvSpPr>
        <p:spPr>
          <a:xfrm>
            <a:off x="-29362" y="6273225"/>
            <a:ext cx="12250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Fan,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Yannan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miRNet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-dissecting miRNA-target interactions and functional associations through network-based visual analysis."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Nucleic acids research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44.W1 (2016): W135-W141.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6537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B2DE-94E4-3E8A-2AD4-6A09DCCF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C73F-9686-634A-A097-E82F3E923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of microRNAs</a:t>
            </a:r>
          </a:p>
          <a:p>
            <a:r>
              <a:rPr lang="en-US" dirty="0"/>
              <a:t>Bias on enrichment analysis</a:t>
            </a:r>
          </a:p>
          <a:p>
            <a:r>
              <a:rPr lang="en-US" dirty="0"/>
              <a:t>Inexistent microRNAs vs undiscovered microRNAs</a:t>
            </a:r>
          </a:p>
          <a:p>
            <a:r>
              <a:rPr lang="en-US" dirty="0"/>
              <a:t>Evaluation of the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C5101-3996-3265-BA71-548002FC979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4087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0772-2973-9B07-F8A5-A2C862A4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taggled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02761-A51B-FA3E-3A1F-5EA749B4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microRNAs with different centralities:</a:t>
            </a:r>
          </a:p>
          <a:p>
            <a:pPr lvl="1"/>
            <a:r>
              <a:rPr lang="en-US" dirty="0"/>
              <a:t>Betweenness centrality</a:t>
            </a:r>
          </a:p>
          <a:p>
            <a:pPr lvl="1"/>
            <a:r>
              <a:rPr lang="en-US" dirty="0"/>
              <a:t>PageRank centrality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EBF49-761A-101B-5E80-D2C75181E0B0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231B5-AE33-8C30-9CBD-B3E6B37D0E0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67876" y="3229936"/>
            <a:ext cx="3903061" cy="3078628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987E4-FEBD-1235-36F5-CFBF5905C236}"/>
              </a:ext>
            </a:extLst>
          </p:cNvPr>
          <p:cNvPicPr/>
          <p:nvPr/>
        </p:nvPicPr>
        <p:blipFill>
          <a:blip r:embed="rId3"/>
          <a:srcRect l="19833" r="21609"/>
          <a:stretch/>
        </p:blipFill>
        <p:spPr>
          <a:xfrm>
            <a:off x="6096000" y="3024918"/>
            <a:ext cx="3903061" cy="3286982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898FFFF-02C6-F0D7-24DF-1597030681C3}"/>
              </a:ext>
            </a:extLst>
          </p:cNvPr>
          <p:cNvSpPr/>
          <p:nvPr/>
        </p:nvSpPr>
        <p:spPr>
          <a:xfrm>
            <a:off x="3395234" y="3826149"/>
            <a:ext cx="453006" cy="4697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4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EEC6D-07BB-964A-9417-BF16F94A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494"/>
            <a:ext cx="10515600" cy="1325563"/>
          </a:xfrm>
        </p:spPr>
        <p:txBody>
          <a:bodyPr/>
          <a:lstStyle/>
          <a:p>
            <a:r>
              <a:rPr lang="en-US" dirty="0"/>
              <a:t>The problem…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DD3738-B794-C97C-1623-F75398C96DA4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3799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glitter pattern="hexagon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87C8-EA8C-7563-3B72-26432399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5742-0366-1544-4985-E3D5F24F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Score the networks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base network prune</a:t>
            </a:r>
          </a:p>
          <a:p>
            <a:pPr>
              <a:lnSpc>
                <a:spcPct val="150000"/>
              </a:lnSpc>
            </a:pPr>
            <a:r>
              <a:rPr lang="en-US" dirty="0"/>
              <a:t>Combine the 3 timeframes on one network along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CE451-6250-F875-D3F2-7A2E98768D5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99382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F55504-3400-0561-901D-DABBE496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7" y="2766218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C6D5D-0978-50BA-E74E-6521D452E647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04303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4AFAC-4FBA-2967-E8C8-EB2594B6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D09ED-C522-B2C0-0775-8F7D3E1E4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validation on the DE genes</a:t>
            </a:r>
          </a:p>
          <a:p>
            <a:r>
              <a:rPr lang="en-US" dirty="0"/>
              <a:t>API for access on the Database </a:t>
            </a:r>
          </a:p>
          <a:p>
            <a:r>
              <a:rPr lang="en-US" dirty="0"/>
              <a:t>Score of the network</a:t>
            </a:r>
          </a:p>
          <a:p>
            <a:r>
              <a:rPr lang="en-US" dirty="0"/>
              <a:t>Selection of final Genes and MicroRNAs</a:t>
            </a:r>
          </a:p>
          <a:p>
            <a:r>
              <a:rPr lang="en-US" dirty="0"/>
              <a:t>Generation of model using selected elements in COPASI</a:t>
            </a:r>
          </a:p>
          <a:p>
            <a:r>
              <a:rPr lang="en-US" dirty="0"/>
              <a:t>Validation of the models.</a:t>
            </a:r>
          </a:p>
        </p:txBody>
      </p:sp>
    </p:spTree>
    <p:extLst>
      <p:ext uri="{BB962C8B-B14F-4D97-AF65-F5344CB8AC3E}">
        <p14:creationId xmlns:p14="http://schemas.microsoft.com/office/powerpoint/2010/main" val="3264040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62C4-2CE6-0169-2318-9644E64A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7F90-7818-2D1C-236F-0290905A5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had been done a lot in the infrastructure of the project </a:t>
            </a:r>
          </a:p>
          <a:p>
            <a:r>
              <a:rPr lang="en-US" dirty="0"/>
              <a:t>There are still big challenges to taggle </a:t>
            </a:r>
          </a:p>
        </p:txBody>
      </p:sp>
    </p:spTree>
    <p:extLst>
      <p:ext uri="{BB962C8B-B14F-4D97-AF65-F5344CB8AC3E}">
        <p14:creationId xmlns:p14="http://schemas.microsoft.com/office/powerpoint/2010/main" val="454439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831960" y="3078360"/>
            <a:ext cx="8210520" cy="211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Thank You</a:t>
            </a:r>
            <a:endParaRPr kumimoji="0" lang="en-IE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extShape 1"/>
          <p:cNvSpPr txBox="1"/>
          <p:nvPr/>
        </p:nvSpPr>
        <p:spPr>
          <a:xfrm>
            <a:off x="778680" y="2831760"/>
            <a:ext cx="7687440" cy="59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Acknowledgements</a:t>
            </a:r>
            <a:endParaRPr kumimoji="0" lang="en-IE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69" name="TextShape 2"/>
          <p:cNvSpPr txBox="1"/>
          <p:nvPr/>
        </p:nvSpPr>
        <p:spPr>
          <a:xfrm>
            <a:off x="778680" y="3597120"/>
            <a:ext cx="7687440" cy="15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This presentation has emanated from research conducted with the financial support of Science Foundation Ireland under Grant number [18/CRT/6214 ]</a:t>
            </a:r>
            <a:endParaRPr kumimoji="0" lang="en-IE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CF4E-A6FB-C662-E5C8-3AE3086B4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1B09-14AD-9E2F-9D96-C23ACDC6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analysis: muscle during time</a:t>
            </a:r>
          </a:p>
          <a:p>
            <a:r>
              <a:rPr lang="en-US" dirty="0" err="1"/>
              <a:t>MiRKat</a:t>
            </a:r>
            <a:r>
              <a:rPr lang="en-US" dirty="0"/>
              <a:t> DB; An integrated database for microRNAs</a:t>
            </a:r>
          </a:p>
          <a:p>
            <a:r>
              <a:rPr lang="en-US" dirty="0" err="1"/>
              <a:t>miRKat</a:t>
            </a:r>
            <a:r>
              <a:rPr lang="en-US" dirty="0"/>
              <a:t>; Algorithms for the selection of microRNA targets</a:t>
            </a:r>
          </a:p>
          <a:p>
            <a:endParaRPr lang="en-US" dirty="0"/>
          </a:p>
          <a:p>
            <a:r>
              <a:rPr lang="en-US" dirty="0"/>
              <a:t>Bonus:</a:t>
            </a:r>
          </a:p>
          <a:p>
            <a:r>
              <a:rPr lang="en-US" dirty="0"/>
              <a:t>Execution of selected microRNAs in vitro (?)</a:t>
            </a:r>
          </a:p>
        </p:txBody>
      </p:sp>
    </p:spTree>
    <p:extLst>
      <p:ext uri="{BB962C8B-B14F-4D97-AF65-F5344CB8AC3E}">
        <p14:creationId xmlns:p14="http://schemas.microsoft.com/office/powerpoint/2010/main" val="424583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FE8FE-92EE-70A8-0D16-251CD030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39" y="278884"/>
            <a:ext cx="11338661" cy="4339021"/>
          </a:xfrm>
          <a:prstGeom prst="rect">
            <a:avLst/>
          </a:prstGeom>
        </p:spPr>
      </p:pic>
      <p:pic>
        <p:nvPicPr>
          <p:cNvPr id="2" name="Picture 4" descr="USP 797 (June 3, 2019 Reg Change)">
            <a:extLst>
              <a:ext uri="{FF2B5EF4-FFF2-40B4-BE49-F238E27FC236}">
                <a16:creationId xmlns:a16="http://schemas.microsoft.com/office/drawing/2014/main" id="{93757272-C3D5-F168-F389-7B65226A8D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05" y="3190449"/>
            <a:ext cx="2854910" cy="28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E4F67D-B8BF-5182-573E-5067EEC422B4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274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22B85-E636-1287-C531-115FFF42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72" y="2378287"/>
            <a:ext cx="4318856" cy="21014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C84DFA-97F3-876C-16AA-56DA7EC78478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89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E2C5D-372F-F6B8-64C5-76BDBF2F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8" t="-1" r="25504" b="16330"/>
          <a:stretch/>
        </p:blipFill>
        <p:spPr>
          <a:xfrm>
            <a:off x="838199" y="1367963"/>
            <a:ext cx="10515602" cy="45079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E353EE-E0B4-5F21-59FD-76AC4A0BFCAD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598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614D2-63A9-D12F-7210-33EFEFB0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29" y="391708"/>
            <a:ext cx="6119142" cy="6074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BC3291-742A-90D3-E91E-CAC35F301382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663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62F7-35D8-3C6E-6229-94DC4BF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MicroRNA (miRNAs)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106E3-5330-7E20-2A50-35595259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29" y="1515821"/>
            <a:ext cx="6632371" cy="4717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426B8-B81F-CAED-835D-13CB6851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585"/>
            <a:ext cx="3531496" cy="43657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F07928-F538-5084-E40F-0055D4385298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8007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935</Words>
  <Application>Microsoft Office PowerPoint</Application>
  <PresentationFormat>Widescreen</PresentationFormat>
  <Paragraphs>319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Calibri Light</vt:lpstr>
      <vt:lpstr>Source Sans Pro</vt:lpstr>
      <vt:lpstr>Symbol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Table of contents</vt:lpstr>
      <vt:lpstr>The problem…</vt:lpstr>
      <vt:lpstr>PowerPoint Presentation</vt:lpstr>
      <vt:lpstr>PowerPoint Presentation</vt:lpstr>
      <vt:lpstr>PowerPoint Presentation</vt:lpstr>
      <vt:lpstr>PowerPoint Presentation</vt:lpstr>
      <vt:lpstr>MicroRNA (miRNAs)</vt:lpstr>
      <vt:lpstr>By random, every microRNA should hit them all</vt:lpstr>
      <vt:lpstr>PowerPoint Presentation</vt:lpstr>
      <vt:lpstr>Objective</vt:lpstr>
      <vt:lpstr>PowerPoint Presentation</vt:lpstr>
      <vt:lpstr>What are we going to do to archive this goal?</vt:lpstr>
      <vt:lpstr>Differential expression analysis</vt:lpstr>
      <vt:lpstr>PowerPoint Presentation</vt:lpstr>
      <vt:lpstr>Experiments</vt:lpstr>
      <vt:lpstr>PowerPoint Presentation</vt:lpstr>
      <vt:lpstr>Differential expression </vt:lpstr>
      <vt:lpstr>Differentially expressed genes</vt:lpstr>
      <vt:lpstr>Young to middle age</vt:lpstr>
      <vt:lpstr>Middle age to old</vt:lpstr>
      <vt:lpstr>Young to old</vt:lpstr>
      <vt:lpstr>What change during aging</vt:lpstr>
      <vt:lpstr>What is next with this data?</vt:lpstr>
      <vt:lpstr>miRKatDB: An integrated resource for microRNA data</vt:lpstr>
      <vt:lpstr>Current resources</vt:lpstr>
      <vt:lpstr>PowerPoint Presentation</vt:lpstr>
      <vt:lpstr>Classification of miRNA databases.</vt:lpstr>
      <vt:lpstr>Collection structure</vt:lpstr>
      <vt:lpstr>PowerPoint Presentation</vt:lpstr>
      <vt:lpstr>Current status of miRKatDB</vt:lpstr>
      <vt:lpstr>Future work with the database</vt:lpstr>
      <vt:lpstr>Network analysis</vt:lpstr>
      <vt:lpstr>Integration of DE genes and microRNAs</vt:lpstr>
      <vt:lpstr>PowerPoint Presentation</vt:lpstr>
      <vt:lpstr>State of the art: miRNet</vt:lpstr>
      <vt:lpstr>Challenges</vt:lpstr>
      <vt:lpstr>Approaches taggled </vt:lpstr>
      <vt:lpstr>Future work</vt:lpstr>
      <vt:lpstr>Future work</vt:lpstr>
      <vt:lpstr>Integration</vt:lpstr>
      <vt:lpstr>Conclusions</vt:lpstr>
      <vt:lpstr>PowerPoint Presentation</vt:lpstr>
      <vt:lpstr>PowerPoint Presentation</vt:lpstr>
      <vt:lpstr>Chapters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Guerrero Vazquez, Karen</dc:creator>
  <cp:lastModifiedBy>Guerrero Vazquez, Karen</cp:lastModifiedBy>
  <cp:revision>8</cp:revision>
  <dcterms:created xsi:type="dcterms:W3CDTF">2023-05-18T20:29:33Z</dcterms:created>
  <dcterms:modified xsi:type="dcterms:W3CDTF">2023-05-25T09:38:13Z</dcterms:modified>
</cp:coreProperties>
</file>